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260" r:id="rId3"/>
    <p:sldId id="258" r:id="rId4"/>
    <p:sldId id="315" r:id="rId5"/>
    <p:sldId id="257" r:id="rId6"/>
    <p:sldId id="308" r:id="rId7"/>
    <p:sldId id="310" r:id="rId8"/>
    <p:sldId id="313" r:id="rId9"/>
    <p:sldId id="312" r:id="rId10"/>
    <p:sldId id="328" r:id="rId11"/>
    <p:sldId id="316" r:id="rId12"/>
    <p:sldId id="317" r:id="rId13"/>
    <p:sldId id="318" r:id="rId14"/>
    <p:sldId id="319" r:id="rId15"/>
    <p:sldId id="321" r:id="rId16"/>
    <p:sldId id="326" r:id="rId17"/>
    <p:sldId id="322" r:id="rId18"/>
    <p:sldId id="329" r:id="rId19"/>
    <p:sldId id="323" r:id="rId20"/>
    <p:sldId id="324" r:id="rId21"/>
    <p:sldId id="325" r:id="rId22"/>
    <p:sldId id="259" r:id="rId23"/>
    <p:sldId id="327" r:id="rId24"/>
  </p:sldIdLst>
  <p:sldSz cx="9144000" cy="5143500" type="screen16x9"/>
  <p:notesSz cx="6858000" cy="9144000"/>
  <p:embeddedFontLst>
    <p:embeddedFont>
      <p:font typeface="Bebas Neue" panose="020B0604020202020204" charset="0"/>
      <p:regular r:id="rId26"/>
    </p:embeddedFont>
    <p:embeddedFont>
      <p:font typeface="Merriweather" panose="00000500000000000000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Tenor Sans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4208ED-1F72-4583-BAA4-7D66F8D6F6F8}">
  <a:tblStyle styleId="{314208ED-1F72-4583-BAA4-7D66F8D6F6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4" y="11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58953aca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58953aca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643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128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25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39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4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390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015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765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235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12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57e0b155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57e0b155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77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33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57e0b155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57e0b155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57e0b155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57e0b155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50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58953aca8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58953aca8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056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414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139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7e0b155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7e0b155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5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00" y="1170900"/>
            <a:ext cx="4289700" cy="23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4289775" y="3682375"/>
            <a:ext cx="4139100" cy="409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3695700"/>
            <a:ext cx="1390800" cy="1447800"/>
          </a:xfrm>
          <a:prstGeom prst="rtTriangl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7583622" y="-3838"/>
            <a:ext cx="1560388" cy="1560386"/>
            <a:chOff x="7157475" y="14"/>
            <a:chExt cx="1986490" cy="1986488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7157482" y="51"/>
              <a:ext cx="1986444" cy="1986458"/>
            </a:xfrm>
            <a:custGeom>
              <a:avLst/>
              <a:gdLst/>
              <a:ahLst/>
              <a:cxnLst/>
              <a:rect l="l" t="t" r="r" b="b"/>
              <a:pathLst>
                <a:path w="138573" h="138574" extrusionOk="0">
                  <a:moveTo>
                    <a:pt x="138572" y="1"/>
                  </a:moveTo>
                  <a:lnTo>
                    <a:pt x="0" y="138574"/>
                  </a:lnTo>
                  <a:lnTo>
                    <a:pt x="21949" y="138574"/>
                  </a:lnTo>
                  <a:lnTo>
                    <a:pt x="138572" y="21949"/>
                  </a:lnTo>
                  <a:lnTo>
                    <a:pt x="138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7786768" y="36"/>
              <a:ext cx="1357180" cy="1357180"/>
            </a:xfrm>
            <a:custGeom>
              <a:avLst/>
              <a:gdLst/>
              <a:ahLst/>
              <a:cxnLst/>
              <a:rect l="l" t="t" r="r" b="b"/>
              <a:pathLst>
                <a:path w="94676" h="94676" extrusionOk="0">
                  <a:moveTo>
                    <a:pt x="94675" y="0"/>
                  </a:moveTo>
                  <a:lnTo>
                    <a:pt x="0" y="94676"/>
                  </a:lnTo>
                  <a:lnTo>
                    <a:pt x="21950" y="94676"/>
                  </a:lnTo>
                  <a:lnTo>
                    <a:pt x="94675" y="21950"/>
                  </a:lnTo>
                  <a:lnTo>
                    <a:pt x="946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8416062" y="14"/>
              <a:ext cx="727903" cy="727903"/>
            </a:xfrm>
            <a:custGeom>
              <a:avLst/>
              <a:gdLst/>
              <a:ahLst/>
              <a:cxnLst/>
              <a:rect l="l" t="t" r="r" b="b"/>
              <a:pathLst>
                <a:path w="50778" h="50778" extrusionOk="0">
                  <a:moveTo>
                    <a:pt x="50777" y="1"/>
                  </a:moveTo>
                  <a:lnTo>
                    <a:pt x="1" y="50778"/>
                  </a:lnTo>
                  <a:lnTo>
                    <a:pt x="21949" y="50778"/>
                  </a:lnTo>
                  <a:lnTo>
                    <a:pt x="50777" y="21949"/>
                  </a:lnTo>
                  <a:lnTo>
                    <a:pt x="50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20000" y="1377725"/>
            <a:ext cx="45981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 rot="9964477">
            <a:off x="5630233" y="-1029186"/>
            <a:ext cx="3735575" cy="3735575"/>
            <a:chOff x="1165875" y="238125"/>
            <a:chExt cx="4139025" cy="4139025"/>
          </a:xfrm>
        </p:grpSpPr>
        <p:sp>
          <p:nvSpPr>
            <p:cNvPr id="53" name="Google Shape;53;p7"/>
            <p:cNvSpPr/>
            <p:nvPr/>
          </p:nvSpPr>
          <p:spPr>
            <a:xfrm>
              <a:off x="1165875" y="238125"/>
              <a:ext cx="3143275" cy="3143275"/>
            </a:xfrm>
            <a:custGeom>
              <a:avLst/>
              <a:gdLst/>
              <a:ahLst/>
              <a:cxnLst/>
              <a:rect l="l" t="t" r="r" b="b"/>
              <a:pathLst>
                <a:path w="125731" h="125731" extrusionOk="0">
                  <a:moveTo>
                    <a:pt x="105816" y="0"/>
                  </a:moveTo>
                  <a:lnTo>
                    <a:pt x="0" y="105816"/>
                  </a:lnTo>
                  <a:lnTo>
                    <a:pt x="0" y="125731"/>
                  </a:lnTo>
                  <a:lnTo>
                    <a:pt x="1257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165875" y="238125"/>
              <a:ext cx="2147525" cy="2147525"/>
            </a:xfrm>
            <a:custGeom>
              <a:avLst/>
              <a:gdLst/>
              <a:ahLst/>
              <a:cxnLst/>
              <a:rect l="l" t="t" r="r" b="b"/>
              <a:pathLst>
                <a:path w="85901" h="85901" extrusionOk="0">
                  <a:moveTo>
                    <a:pt x="65986" y="0"/>
                  </a:moveTo>
                  <a:lnTo>
                    <a:pt x="0" y="65986"/>
                  </a:lnTo>
                  <a:lnTo>
                    <a:pt x="0" y="85901"/>
                  </a:lnTo>
                  <a:lnTo>
                    <a:pt x="859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1165875" y="238125"/>
              <a:ext cx="1151775" cy="1151775"/>
            </a:xfrm>
            <a:custGeom>
              <a:avLst/>
              <a:gdLst/>
              <a:ahLst/>
              <a:cxnLst/>
              <a:rect l="l" t="t" r="r" b="b"/>
              <a:pathLst>
                <a:path w="46071" h="46071" extrusionOk="0">
                  <a:moveTo>
                    <a:pt x="26156" y="0"/>
                  </a:moveTo>
                  <a:lnTo>
                    <a:pt x="0" y="26156"/>
                  </a:lnTo>
                  <a:lnTo>
                    <a:pt x="0" y="46071"/>
                  </a:lnTo>
                  <a:lnTo>
                    <a:pt x="46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1165875" y="238125"/>
              <a:ext cx="4139025" cy="4139025"/>
            </a:xfrm>
            <a:custGeom>
              <a:avLst/>
              <a:gdLst/>
              <a:ahLst/>
              <a:cxnLst/>
              <a:rect l="l" t="t" r="r" b="b"/>
              <a:pathLst>
                <a:path w="165561" h="165561" extrusionOk="0">
                  <a:moveTo>
                    <a:pt x="145646" y="0"/>
                  </a:moveTo>
                  <a:lnTo>
                    <a:pt x="0" y="145646"/>
                  </a:lnTo>
                  <a:lnTo>
                    <a:pt x="0" y="165561"/>
                  </a:lnTo>
                  <a:lnTo>
                    <a:pt x="165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/>
          <p:nvPr/>
        </p:nvSpPr>
        <p:spPr>
          <a:xfrm>
            <a:off x="0" y="2952750"/>
            <a:ext cx="9144000" cy="22038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1859235"/>
            <a:ext cx="233640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263650"/>
            <a:ext cx="12753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/>
          </p:nvPr>
        </p:nvSpPr>
        <p:spPr>
          <a:xfrm>
            <a:off x="3403800" y="1859235"/>
            <a:ext cx="233640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263650"/>
            <a:ext cx="12753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/>
          </p:nvPr>
        </p:nvSpPr>
        <p:spPr>
          <a:xfrm>
            <a:off x="6087600" y="1859235"/>
            <a:ext cx="233640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263650"/>
            <a:ext cx="12753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876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/>
          </p:nvPr>
        </p:nvSpPr>
        <p:spPr>
          <a:xfrm>
            <a:off x="2061900" y="3653863"/>
            <a:ext cx="233640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3" hasCustomPrompt="1"/>
          </p:nvPr>
        </p:nvSpPr>
        <p:spPr>
          <a:xfrm>
            <a:off x="2592450" y="3058048"/>
            <a:ext cx="12753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20619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4745700" y="3653863"/>
            <a:ext cx="233640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6" hasCustomPrompt="1"/>
          </p:nvPr>
        </p:nvSpPr>
        <p:spPr>
          <a:xfrm>
            <a:off x="5276250" y="3058048"/>
            <a:ext cx="12753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b="1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7"/>
          </p:nvPr>
        </p:nvSpPr>
        <p:spPr>
          <a:xfrm>
            <a:off x="4745700" y="4123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/>
          <p:nvPr/>
        </p:nvSpPr>
        <p:spPr>
          <a:xfrm rot="-5400000">
            <a:off x="7986250" y="3930450"/>
            <a:ext cx="1226400" cy="11997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-481789" y="-358203"/>
            <a:ext cx="2700300" cy="2700300"/>
            <a:chOff x="1165875" y="238125"/>
            <a:chExt cx="4139025" cy="4139025"/>
          </a:xfrm>
        </p:grpSpPr>
        <p:sp>
          <p:nvSpPr>
            <p:cNvPr id="99" name="Google Shape;99;p13"/>
            <p:cNvSpPr/>
            <p:nvPr/>
          </p:nvSpPr>
          <p:spPr>
            <a:xfrm>
              <a:off x="1165875" y="238125"/>
              <a:ext cx="3143275" cy="3143275"/>
            </a:xfrm>
            <a:custGeom>
              <a:avLst/>
              <a:gdLst/>
              <a:ahLst/>
              <a:cxnLst/>
              <a:rect l="l" t="t" r="r" b="b"/>
              <a:pathLst>
                <a:path w="125731" h="125731" extrusionOk="0">
                  <a:moveTo>
                    <a:pt x="105816" y="0"/>
                  </a:moveTo>
                  <a:lnTo>
                    <a:pt x="0" y="105816"/>
                  </a:lnTo>
                  <a:lnTo>
                    <a:pt x="0" y="125731"/>
                  </a:lnTo>
                  <a:lnTo>
                    <a:pt x="1257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165875" y="238125"/>
              <a:ext cx="2147525" cy="2147525"/>
            </a:xfrm>
            <a:custGeom>
              <a:avLst/>
              <a:gdLst/>
              <a:ahLst/>
              <a:cxnLst/>
              <a:rect l="l" t="t" r="r" b="b"/>
              <a:pathLst>
                <a:path w="85901" h="85901" extrusionOk="0">
                  <a:moveTo>
                    <a:pt x="65986" y="0"/>
                  </a:moveTo>
                  <a:lnTo>
                    <a:pt x="0" y="65986"/>
                  </a:lnTo>
                  <a:lnTo>
                    <a:pt x="0" y="85901"/>
                  </a:lnTo>
                  <a:lnTo>
                    <a:pt x="859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165875" y="238125"/>
              <a:ext cx="1151775" cy="1151775"/>
            </a:xfrm>
            <a:custGeom>
              <a:avLst/>
              <a:gdLst/>
              <a:ahLst/>
              <a:cxnLst/>
              <a:rect l="l" t="t" r="r" b="b"/>
              <a:pathLst>
                <a:path w="46071" h="46071" extrusionOk="0">
                  <a:moveTo>
                    <a:pt x="26156" y="0"/>
                  </a:moveTo>
                  <a:lnTo>
                    <a:pt x="0" y="26156"/>
                  </a:lnTo>
                  <a:lnTo>
                    <a:pt x="0" y="46071"/>
                  </a:lnTo>
                  <a:lnTo>
                    <a:pt x="46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165875" y="238125"/>
              <a:ext cx="4139025" cy="4139025"/>
            </a:xfrm>
            <a:custGeom>
              <a:avLst/>
              <a:gdLst/>
              <a:ahLst/>
              <a:cxnLst/>
              <a:rect l="l" t="t" r="r" b="b"/>
              <a:pathLst>
                <a:path w="165561" h="165561" extrusionOk="0">
                  <a:moveTo>
                    <a:pt x="145646" y="0"/>
                  </a:moveTo>
                  <a:lnTo>
                    <a:pt x="0" y="145646"/>
                  </a:lnTo>
                  <a:lnTo>
                    <a:pt x="0" y="165561"/>
                  </a:lnTo>
                  <a:lnTo>
                    <a:pt x="165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 idx="18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subTitle" idx="1"/>
          </p:nvPr>
        </p:nvSpPr>
        <p:spPr>
          <a:xfrm>
            <a:off x="715100" y="1724600"/>
            <a:ext cx="3339900" cy="19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15100" y="1151900"/>
            <a:ext cx="41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/>
          <p:nvPr/>
        </p:nvSpPr>
        <p:spPr>
          <a:xfrm rot="10678068">
            <a:off x="4161793" y="-385568"/>
            <a:ext cx="5109814" cy="583837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21"/>
          <p:cNvGrpSpPr/>
          <p:nvPr/>
        </p:nvGrpSpPr>
        <p:grpSpPr>
          <a:xfrm rot="2700000">
            <a:off x="3390355" y="3086853"/>
            <a:ext cx="4170009" cy="4170009"/>
            <a:chOff x="1165875" y="238125"/>
            <a:chExt cx="4139025" cy="4139025"/>
          </a:xfrm>
        </p:grpSpPr>
        <p:sp>
          <p:nvSpPr>
            <p:cNvPr id="160" name="Google Shape;160;p21"/>
            <p:cNvSpPr/>
            <p:nvPr/>
          </p:nvSpPr>
          <p:spPr>
            <a:xfrm>
              <a:off x="1165875" y="238125"/>
              <a:ext cx="3143275" cy="3143275"/>
            </a:xfrm>
            <a:custGeom>
              <a:avLst/>
              <a:gdLst/>
              <a:ahLst/>
              <a:cxnLst/>
              <a:rect l="l" t="t" r="r" b="b"/>
              <a:pathLst>
                <a:path w="125731" h="125731" extrusionOk="0">
                  <a:moveTo>
                    <a:pt x="105816" y="0"/>
                  </a:moveTo>
                  <a:lnTo>
                    <a:pt x="0" y="105816"/>
                  </a:lnTo>
                  <a:lnTo>
                    <a:pt x="0" y="125731"/>
                  </a:lnTo>
                  <a:lnTo>
                    <a:pt x="1257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1165875" y="238125"/>
              <a:ext cx="2147525" cy="2147525"/>
            </a:xfrm>
            <a:custGeom>
              <a:avLst/>
              <a:gdLst/>
              <a:ahLst/>
              <a:cxnLst/>
              <a:rect l="l" t="t" r="r" b="b"/>
              <a:pathLst>
                <a:path w="85901" h="85901" extrusionOk="0">
                  <a:moveTo>
                    <a:pt x="65986" y="0"/>
                  </a:moveTo>
                  <a:lnTo>
                    <a:pt x="0" y="65986"/>
                  </a:lnTo>
                  <a:lnTo>
                    <a:pt x="0" y="85901"/>
                  </a:lnTo>
                  <a:lnTo>
                    <a:pt x="859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1165875" y="238125"/>
              <a:ext cx="1151775" cy="1151775"/>
            </a:xfrm>
            <a:custGeom>
              <a:avLst/>
              <a:gdLst/>
              <a:ahLst/>
              <a:cxnLst/>
              <a:rect l="l" t="t" r="r" b="b"/>
              <a:pathLst>
                <a:path w="46071" h="46071" extrusionOk="0">
                  <a:moveTo>
                    <a:pt x="26156" y="0"/>
                  </a:moveTo>
                  <a:lnTo>
                    <a:pt x="0" y="26156"/>
                  </a:lnTo>
                  <a:lnTo>
                    <a:pt x="0" y="46071"/>
                  </a:lnTo>
                  <a:lnTo>
                    <a:pt x="46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1165875" y="238125"/>
              <a:ext cx="4139025" cy="4139025"/>
            </a:xfrm>
            <a:custGeom>
              <a:avLst/>
              <a:gdLst/>
              <a:ahLst/>
              <a:cxnLst/>
              <a:rect l="l" t="t" r="r" b="b"/>
              <a:pathLst>
                <a:path w="165561" h="165561" extrusionOk="0">
                  <a:moveTo>
                    <a:pt x="145646" y="0"/>
                  </a:moveTo>
                  <a:lnTo>
                    <a:pt x="0" y="145646"/>
                  </a:lnTo>
                  <a:lnTo>
                    <a:pt x="0" y="165561"/>
                  </a:lnTo>
                  <a:lnTo>
                    <a:pt x="165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34"/>
          <p:cNvGrpSpPr/>
          <p:nvPr/>
        </p:nvGrpSpPr>
        <p:grpSpPr>
          <a:xfrm rot="10263189">
            <a:off x="5525641" y="-621533"/>
            <a:ext cx="3970867" cy="3970867"/>
            <a:chOff x="1165875" y="238125"/>
            <a:chExt cx="4139025" cy="4139025"/>
          </a:xfrm>
        </p:grpSpPr>
        <p:sp>
          <p:nvSpPr>
            <p:cNvPr id="292" name="Google Shape;292;p34"/>
            <p:cNvSpPr/>
            <p:nvPr/>
          </p:nvSpPr>
          <p:spPr>
            <a:xfrm>
              <a:off x="1165875" y="238125"/>
              <a:ext cx="3143275" cy="3143275"/>
            </a:xfrm>
            <a:custGeom>
              <a:avLst/>
              <a:gdLst/>
              <a:ahLst/>
              <a:cxnLst/>
              <a:rect l="l" t="t" r="r" b="b"/>
              <a:pathLst>
                <a:path w="125731" h="125731" extrusionOk="0">
                  <a:moveTo>
                    <a:pt x="105816" y="0"/>
                  </a:moveTo>
                  <a:lnTo>
                    <a:pt x="0" y="105816"/>
                  </a:lnTo>
                  <a:lnTo>
                    <a:pt x="0" y="125731"/>
                  </a:lnTo>
                  <a:lnTo>
                    <a:pt x="125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165875" y="238125"/>
              <a:ext cx="2147525" cy="2147525"/>
            </a:xfrm>
            <a:custGeom>
              <a:avLst/>
              <a:gdLst/>
              <a:ahLst/>
              <a:cxnLst/>
              <a:rect l="l" t="t" r="r" b="b"/>
              <a:pathLst>
                <a:path w="85901" h="85901" extrusionOk="0">
                  <a:moveTo>
                    <a:pt x="65986" y="0"/>
                  </a:moveTo>
                  <a:lnTo>
                    <a:pt x="0" y="65986"/>
                  </a:lnTo>
                  <a:lnTo>
                    <a:pt x="0" y="85901"/>
                  </a:lnTo>
                  <a:lnTo>
                    <a:pt x="859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1165875" y="238125"/>
              <a:ext cx="1151775" cy="1151775"/>
            </a:xfrm>
            <a:custGeom>
              <a:avLst/>
              <a:gdLst/>
              <a:ahLst/>
              <a:cxnLst/>
              <a:rect l="l" t="t" r="r" b="b"/>
              <a:pathLst>
                <a:path w="46071" h="46071" extrusionOk="0">
                  <a:moveTo>
                    <a:pt x="26156" y="0"/>
                  </a:moveTo>
                  <a:lnTo>
                    <a:pt x="0" y="26156"/>
                  </a:lnTo>
                  <a:lnTo>
                    <a:pt x="0" y="46071"/>
                  </a:lnTo>
                  <a:lnTo>
                    <a:pt x="46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1165875" y="238125"/>
              <a:ext cx="4139025" cy="4139025"/>
            </a:xfrm>
            <a:custGeom>
              <a:avLst/>
              <a:gdLst/>
              <a:ahLst/>
              <a:cxnLst/>
              <a:rect l="l" t="t" r="r" b="b"/>
              <a:pathLst>
                <a:path w="165561" h="165561" extrusionOk="0">
                  <a:moveTo>
                    <a:pt x="145646" y="0"/>
                  </a:moveTo>
                  <a:lnTo>
                    <a:pt x="0" y="145646"/>
                  </a:lnTo>
                  <a:lnTo>
                    <a:pt x="0" y="165561"/>
                  </a:lnTo>
                  <a:lnTo>
                    <a:pt x="165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0" y="3760725"/>
            <a:ext cx="9144000" cy="1382700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 rot="10800000" flipH="1">
            <a:off x="0" y="0"/>
            <a:ext cx="9134400" cy="51720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35"/>
          <p:cNvGrpSpPr/>
          <p:nvPr/>
        </p:nvGrpSpPr>
        <p:grpSpPr>
          <a:xfrm>
            <a:off x="7329364" y="3150304"/>
            <a:ext cx="2199066" cy="2221803"/>
            <a:chOff x="7506170" y="3264603"/>
            <a:chExt cx="2401776" cy="2426608"/>
          </a:xfrm>
        </p:grpSpPr>
        <p:sp>
          <p:nvSpPr>
            <p:cNvPr id="300" name="Google Shape;300;p35"/>
            <p:cNvSpPr/>
            <p:nvPr/>
          </p:nvSpPr>
          <p:spPr>
            <a:xfrm rot="10800000">
              <a:off x="7506170" y="3264603"/>
              <a:ext cx="2401776" cy="2426608"/>
            </a:xfrm>
            <a:custGeom>
              <a:avLst/>
              <a:gdLst/>
              <a:ahLst/>
              <a:cxnLst/>
              <a:rect l="l" t="t" r="r" b="b"/>
              <a:pathLst>
                <a:path w="125731" h="125731" extrusionOk="0">
                  <a:moveTo>
                    <a:pt x="105816" y="0"/>
                  </a:moveTo>
                  <a:lnTo>
                    <a:pt x="0" y="105816"/>
                  </a:lnTo>
                  <a:lnTo>
                    <a:pt x="0" y="125731"/>
                  </a:lnTo>
                  <a:lnTo>
                    <a:pt x="1257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 rot="10800000">
              <a:off x="8267023" y="4033322"/>
              <a:ext cx="1640924" cy="1657889"/>
            </a:xfrm>
            <a:custGeom>
              <a:avLst/>
              <a:gdLst/>
              <a:ahLst/>
              <a:cxnLst/>
              <a:rect l="l" t="t" r="r" b="b"/>
              <a:pathLst>
                <a:path w="85901" h="85901" extrusionOk="0">
                  <a:moveTo>
                    <a:pt x="65986" y="0"/>
                  </a:moveTo>
                  <a:lnTo>
                    <a:pt x="0" y="65986"/>
                  </a:lnTo>
                  <a:lnTo>
                    <a:pt x="0" y="85901"/>
                  </a:lnTo>
                  <a:lnTo>
                    <a:pt x="859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 rot="10800000">
              <a:off x="9027875" y="4802041"/>
              <a:ext cx="880071" cy="889170"/>
            </a:xfrm>
            <a:custGeom>
              <a:avLst/>
              <a:gdLst/>
              <a:ahLst/>
              <a:cxnLst/>
              <a:rect l="l" t="t" r="r" b="b"/>
              <a:pathLst>
                <a:path w="46071" h="46071" extrusionOk="0">
                  <a:moveTo>
                    <a:pt x="26156" y="0"/>
                  </a:moveTo>
                  <a:lnTo>
                    <a:pt x="0" y="26156"/>
                  </a:lnTo>
                  <a:lnTo>
                    <a:pt x="0" y="46071"/>
                  </a:lnTo>
                  <a:lnTo>
                    <a:pt x="46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7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arrie1/ecommerce-dat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ctrTitle"/>
          </p:nvPr>
        </p:nvSpPr>
        <p:spPr>
          <a:xfrm>
            <a:off x="4139100" y="1170900"/>
            <a:ext cx="4289700" cy="23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 Segmentation</a:t>
            </a:r>
            <a:endParaRPr dirty="0"/>
          </a:p>
        </p:txBody>
      </p:sp>
      <p:sp>
        <p:nvSpPr>
          <p:cNvPr id="314" name="Google Shape;314;p38"/>
          <p:cNvSpPr txBox="1">
            <a:spLocks noGrp="1"/>
          </p:cNvSpPr>
          <p:nvPr>
            <p:ph type="subTitle" idx="1"/>
          </p:nvPr>
        </p:nvSpPr>
        <p:spPr>
          <a:xfrm flipH="1">
            <a:off x="4289775" y="3682375"/>
            <a:ext cx="4139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p38"/>
          <p:cNvSpPr/>
          <p:nvPr/>
        </p:nvSpPr>
        <p:spPr>
          <a:xfrm rot="10800000">
            <a:off x="7917600" y="0"/>
            <a:ext cx="1226400" cy="1199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0" y="2193227"/>
            <a:ext cx="4139100" cy="2950200"/>
          </a:xfrm>
          <a:prstGeom prst="triangle">
            <a:avLst>
              <a:gd name="adj" fmla="val 69511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38"/>
          <p:cNvGrpSpPr/>
          <p:nvPr/>
        </p:nvGrpSpPr>
        <p:grpSpPr>
          <a:xfrm>
            <a:off x="0" y="0"/>
            <a:ext cx="4139025" cy="4139025"/>
            <a:chOff x="1165875" y="238125"/>
            <a:chExt cx="4139025" cy="4139025"/>
          </a:xfrm>
        </p:grpSpPr>
        <p:sp>
          <p:nvSpPr>
            <p:cNvPr id="318" name="Google Shape;318;p38"/>
            <p:cNvSpPr/>
            <p:nvPr/>
          </p:nvSpPr>
          <p:spPr>
            <a:xfrm>
              <a:off x="1165875" y="238125"/>
              <a:ext cx="3143275" cy="3143275"/>
            </a:xfrm>
            <a:custGeom>
              <a:avLst/>
              <a:gdLst/>
              <a:ahLst/>
              <a:cxnLst/>
              <a:rect l="l" t="t" r="r" b="b"/>
              <a:pathLst>
                <a:path w="125731" h="125731" extrusionOk="0">
                  <a:moveTo>
                    <a:pt x="105816" y="0"/>
                  </a:moveTo>
                  <a:lnTo>
                    <a:pt x="0" y="105816"/>
                  </a:lnTo>
                  <a:lnTo>
                    <a:pt x="0" y="125731"/>
                  </a:lnTo>
                  <a:lnTo>
                    <a:pt x="1257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1165875" y="238125"/>
              <a:ext cx="2147525" cy="2147525"/>
            </a:xfrm>
            <a:custGeom>
              <a:avLst/>
              <a:gdLst/>
              <a:ahLst/>
              <a:cxnLst/>
              <a:rect l="l" t="t" r="r" b="b"/>
              <a:pathLst>
                <a:path w="85901" h="85901" extrusionOk="0">
                  <a:moveTo>
                    <a:pt x="65986" y="0"/>
                  </a:moveTo>
                  <a:lnTo>
                    <a:pt x="0" y="65986"/>
                  </a:lnTo>
                  <a:lnTo>
                    <a:pt x="0" y="85901"/>
                  </a:lnTo>
                  <a:lnTo>
                    <a:pt x="859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1165875" y="238125"/>
              <a:ext cx="1151775" cy="1151775"/>
            </a:xfrm>
            <a:custGeom>
              <a:avLst/>
              <a:gdLst/>
              <a:ahLst/>
              <a:cxnLst/>
              <a:rect l="l" t="t" r="r" b="b"/>
              <a:pathLst>
                <a:path w="46071" h="46071" extrusionOk="0">
                  <a:moveTo>
                    <a:pt x="26156" y="0"/>
                  </a:moveTo>
                  <a:lnTo>
                    <a:pt x="0" y="26156"/>
                  </a:lnTo>
                  <a:lnTo>
                    <a:pt x="0" y="46071"/>
                  </a:lnTo>
                  <a:lnTo>
                    <a:pt x="46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1165875" y="238125"/>
              <a:ext cx="4139025" cy="4139025"/>
            </a:xfrm>
            <a:custGeom>
              <a:avLst/>
              <a:gdLst/>
              <a:ahLst/>
              <a:cxnLst/>
              <a:rect l="l" t="t" r="r" b="b"/>
              <a:pathLst>
                <a:path w="165561" h="165561" extrusionOk="0">
                  <a:moveTo>
                    <a:pt x="145646" y="0"/>
                  </a:moveTo>
                  <a:lnTo>
                    <a:pt x="0" y="145646"/>
                  </a:lnTo>
                  <a:lnTo>
                    <a:pt x="0" y="165561"/>
                  </a:lnTo>
                  <a:lnTo>
                    <a:pt x="165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Visualization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2A0B499-E846-4276-86BE-10A476B55D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B3A3B-6FD6-4A95-87AF-6682FCB6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0638"/>
            <a:ext cx="4467225" cy="1885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98242-591C-492C-821A-EA3D99A6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58" y="1181100"/>
            <a:ext cx="3095625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83E52-00E0-4BC5-BAC7-C6D789704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950" y="1423987"/>
            <a:ext cx="80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7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Feature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C049-A995-4298-B66F-74966B166C2B}"/>
              </a:ext>
            </a:extLst>
          </p:cNvPr>
          <p:cNvSpPr txBox="1"/>
          <p:nvPr/>
        </p:nvSpPr>
        <p:spPr>
          <a:xfrm>
            <a:off x="720000" y="1407781"/>
            <a:ext cx="6920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 Price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Unit Price * (Quantity – Quantity Canceled)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F08A3-17A8-4839-84EE-E4DC4F2B7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5558"/>
            <a:ext cx="4414117" cy="2908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B20F-25AD-41CA-92F2-D10AFBF2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6727"/>
            <a:ext cx="2006388" cy="200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7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RFM</a:t>
            </a:r>
          </a:p>
        </p:txBody>
      </p:sp>
      <p:pic>
        <p:nvPicPr>
          <p:cNvPr id="3074" name="Picture 2" descr="What is Recency, Frequency and Monetary Value (RFM) Analysis?">
            <a:extLst>
              <a:ext uri="{FF2B5EF4-FFF2-40B4-BE49-F238E27FC236}">
                <a16:creationId xmlns:a16="http://schemas.microsoft.com/office/drawing/2014/main" id="{AE32A264-2C81-4968-A698-00F3A44B4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8" y="2401122"/>
            <a:ext cx="4463982" cy="274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D570B-DBA8-4238-BA82-6A4A663F635F}"/>
              </a:ext>
            </a:extLst>
          </p:cNvPr>
          <p:cNvSpPr txBox="1"/>
          <p:nvPr/>
        </p:nvSpPr>
        <p:spPr>
          <a:xfrm>
            <a:off x="720000" y="1295948"/>
            <a:ext cx="80358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Merriweather" panose="020B0604020202020204" pitchFamily="2" charset="0"/>
              </a:rPr>
              <a:t>Groups customers based on their transaction history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Merriweather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Merriweather" panose="020B0604020202020204" pitchFamily="2" charset="0"/>
              </a:rPr>
              <a:t>How recent, how often, and how much they spent.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4132F-B7E1-463C-8D65-A0EABB7C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468" y="2312860"/>
            <a:ext cx="3144483" cy="27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0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RFM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6EACC-28B6-4154-B013-98F2A657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416" y="1062037"/>
            <a:ext cx="3848100" cy="3019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6CFDA-ADD8-4EF9-ADEE-BE9E107418E7}"/>
              </a:ext>
            </a:extLst>
          </p:cNvPr>
          <p:cNvSpPr txBox="1"/>
          <p:nvPr/>
        </p:nvSpPr>
        <p:spPr>
          <a:xfrm>
            <a:off x="720000" y="1062037"/>
            <a:ext cx="329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Applying RFM for each Customer</a:t>
            </a:r>
          </a:p>
        </p:txBody>
      </p:sp>
    </p:spTree>
    <p:extLst>
      <p:ext uri="{BB962C8B-B14F-4D97-AF65-F5344CB8AC3E}">
        <p14:creationId xmlns:p14="http://schemas.microsoft.com/office/powerpoint/2010/main" val="360816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Modeling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B220C5-BC4E-4A46-9451-00DE488039FB}"/>
              </a:ext>
            </a:extLst>
          </p:cNvPr>
          <p:cNvSpPr txBox="1"/>
          <p:nvPr/>
        </p:nvSpPr>
        <p:spPr>
          <a:xfrm>
            <a:off x="720000" y="1196999"/>
            <a:ext cx="134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Means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D2592DA-DDD0-484C-A5E0-BA4FA8D1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286" y="1771822"/>
            <a:ext cx="4737146" cy="313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A2F5FF-E9C5-4871-8D50-2CBC5FF3F484}"/>
              </a:ext>
            </a:extLst>
          </p:cNvPr>
          <p:cNvSpPr txBox="1"/>
          <p:nvPr/>
        </p:nvSpPr>
        <p:spPr>
          <a:xfrm>
            <a:off x="5894434" y="1240872"/>
            <a:ext cx="155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K =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3B171-C462-4BED-A74D-D1207E010967}"/>
              </a:ext>
            </a:extLst>
          </p:cNvPr>
          <p:cNvSpPr txBox="1"/>
          <p:nvPr/>
        </p:nvSpPr>
        <p:spPr>
          <a:xfrm>
            <a:off x="6117928" y="4818447"/>
            <a:ext cx="1585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400639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K Means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CD6746C7-1DDF-4EC6-9898-EA56FBFE1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5" y="1872261"/>
            <a:ext cx="3169335" cy="233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17B335E-065B-4588-A10C-7DFAD8488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75" y="1169664"/>
            <a:ext cx="3658694" cy="373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21706B-6FC9-4AD6-9D19-2FDBD4007C5B}"/>
              </a:ext>
            </a:extLst>
          </p:cNvPr>
          <p:cNvSpPr txBox="1"/>
          <p:nvPr/>
        </p:nvSpPr>
        <p:spPr>
          <a:xfrm>
            <a:off x="1189024" y="1320334"/>
            <a:ext cx="193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Silhouette Visualizer</a:t>
            </a:r>
          </a:p>
        </p:txBody>
      </p:sp>
    </p:spTree>
    <p:extLst>
      <p:ext uri="{BB962C8B-B14F-4D97-AF65-F5344CB8AC3E}">
        <p14:creationId xmlns:p14="http://schemas.microsoft.com/office/powerpoint/2010/main" val="307270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K Means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F0CB669-5B83-4AC4-B277-FDD1D177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53" y="1496133"/>
            <a:ext cx="4785744" cy="31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56E76-0839-4C0A-B527-5D02A385B5F4}"/>
              </a:ext>
            </a:extLst>
          </p:cNvPr>
          <p:cNvSpPr txBox="1"/>
          <p:nvPr/>
        </p:nvSpPr>
        <p:spPr>
          <a:xfrm>
            <a:off x="720000" y="1496132"/>
            <a:ext cx="2026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Clusters</a:t>
            </a:r>
          </a:p>
        </p:txBody>
      </p:sp>
    </p:spTree>
    <p:extLst>
      <p:ext uri="{BB962C8B-B14F-4D97-AF65-F5344CB8AC3E}">
        <p14:creationId xmlns:p14="http://schemas.microsoft.com/office/powerpoint/2010/main" val="23018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DBSCAN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181635-9B25-4F16-AA77-546F4498C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94" y="1444281"/>
            <a:ext cx="4055865" cy="316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BEE2CCD7-175B-4888-AED2-053489D3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3" y="1490330"/>
            <a:ext cx="4716638" cy="26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9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DBSCAN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233CCF1-B5E4-4AF6-99ED-A3C6681F8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21" y="1322262"/>
            <a:ext cx="3642688" cy="284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9EF84683-82DC-4F3A-B770-E07288F71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63" y="1322263"/>
            <a:ext cx="4651946" cy="30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157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Spectral Clustering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D45C6F-DAC5-4573-8D56-5030B442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32" y="1223584"/>
            <a:ext cx="4653056" cy="30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3BCD505-2CDA-43BE-826A-A1D5B4701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88" y="1223584"/>
            <a:ext cx="3567158" cy="371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6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715100" y="1151900"/>
            <a:ext cx="41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Members</a:t>
            </a:r>
            <a:endParaRPr dirty="0"/>
          </a:p>
        </p:txBody>
      </p:sp>
      <p:sp>
        <p:nvSpPr>
          <p:cNvPr id="365" name="Google Shape;365;p42"/>
          <p:cNvSpPr txBox="1">
            <a:spLocks noGrp="1"/>
          </p:cNvSpPr>
          <p:nvPr>
            <p:ph type="subTitle" idx="1"/>
          </p:nvPr>
        </p:nvSpPr>
        <p:spPr>
          <a:xfrm>
            <a:off x="715100" y="1724600"/>
            <a:ext cx="3339900" cy="19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Ahmed Badawy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Anas Ibrahim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Esmael Ezz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Yousef Shindy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Gaussian Mixture Model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C7366AD-F8BD-44D5-ABBA-C3B33496A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40" y="1017700"/>
            <a:ext cx="4731400" cy="30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EE37FDD-562C-449E-89A1-632D768E8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40" y="1017700"/>
            <a:ext cx="3432088" cy="36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700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Evaluation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62F7991-0800-4E69-A60C-38B57DEA0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22" y="1657350"/>
            <a:ext cx="252048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78FDA07-5998-47C2-87FE-F2A91C5D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" y="1657350"/>
            <a:ext cx="24915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A788B84-DC0B-403C-B916-3EF07E69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758" y="3322519"/>
            <a:ext cx="252048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998942E2-F398-4C12-A758-5DA397A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472" y="1128514"/>
            <a:ext cx="3234087" cy="208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40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59" name="Google Shape;359;p41"/>
          <p:cNvSpPr txBox="1">
            <a:spLocks noGrp="1"/>
          </p:cNvSpPr>
          <p:nvPr>
            <p:ph type="body" idx="1"/>
          </p:nvPr>
        </p:nvSpPr>
        <p:spPr>
          <a:xfrm>
            <a:off x="719999" y="1377725"/>
            <a:ext cx="7759581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[1] </a:t>
            </a:r>
            <a:r>
              <a:rPr lang="en-US" dirty="0">
                <a:solidFill>
                  <a:schemeClr val="dk1"/>
                </a:solidFill>
                <a:hlinkClick r:id="rId3"/>
              </a:rPr>
              <a:t>https://www.kaggle.com/datasets/carrie1/ecommerce-data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[2] https://www.putler.com/rfm-analysis/#What_is_RFM_recency_frequency_monetary_analysis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9D7B6-028D-44C4-8521-7478A8A5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0" y="0"/>
            <a:ext cx="3868110" cy="38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7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212927" y="1848825"/>
            <a:ext cx="2477898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Formulation</a:t>
            </a:r>
            <a:endParaRPr dirty="0"/>
          </a:p>
        </p:txBody>
      </p:sp>
      <p:sp>
        <p:nvSpPr>
          <p:cNvPr id="334" name="Google Shape;334;p40"/>
          <p:cNvSpPr txBox="1">
            <a:spLocks noGrp="1"/>
          </p:cNvSpPr>
          <p:nvPr>
            <p:ph type="title" idx="2"/>
          </p:nvPr>
        </p:nvSpPr>
        <p:spPr>
          <a:xfrm>
            <a:off x="814226" y="120870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6" name="Google Shape;336;p40"/>
          <p:cNvSpPr txBox="1">
            <a:spLocks noGrp="1"/>
          </p:cNvSpPr>
          <p:nvPr>
            <p:ph type="title" idx="3"/>
          </p:nvPr>
        </p:nvSpPr>
        <p:spPr>
          <a:xfrm>
            <a:off x="2520600" y="1889615"/>
            <a:ext cx="23364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Understanding</a:t>
            </a:r>
            <a:endParaRPr dirty="0"/>
          </a:p>
        </p:txBody>
      </p:sp>
      <p:sp>
        <p:nvSpPr>
          <p:cNvPr id="337" name="Google Shape;337;p40"/>
          <p:cNvSpPr txBox="1">
            <a:spLocks noGrp="1"/>
          </p:cNvSpPr>
          <p:nvPr>
            <p:ph type="title" idx="4"/>
          </p:nvPr>
        </p:nvSpPr>
        <p:spPr>
          <a:xfrm>
            <a:off x="3051150" y="122031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9" name="Google Shape;339;p40"/>
          <p:cNvSpPr txBox="1">
            <a:spLocks noGrp="1"/>
          </p:cNvSpPr>
          <p:nvPr>
            <p:ph type="title" idx="6"/>
          </p:nvPr>
        </p:nvSpPr>
        <p:spPr>
          <a:xfrm>
            <a:off x="4648283" y="1872091"/>
            <a:ext cx="23364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Preprocessing</a:t>
            </a:r>
            <a:endParaRPr dirty="0"/>
          </a:p>
        </p:txBody>
      </p:sp>
      <p:sp>
        <p:nvSpPr>
          <p:cNvPr id="340" name="Google Shape;340;p40"/>
          <p:cNvSpPr txBox="1">
            <a:spLocks noGrp="1"/>
          </p:cNvSpPr>
          <p:nvPr>
            <p:ph type="title" idx="7"/>
          </p:nvPr>
        </p:nvSpPr>
        <p:spPr>
          <a:xfrm>
            <a:off x="5178833" y="121609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2" name="Google Shape;342;p40"/>
          <p:cNvSpPr txBox="1">
            <a:spLocks noGrp="1"/>
          </p:cNvSpPr>
          <p:nvPr>
            <p:ph type="title" idx="9"/>
          </p:nvPr>
        </p:nvSpPr>
        <p:spPr>
          <a:xfrm>
            <a:off x="140724" y="3649382"/>
            <a:ext cx="2477898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</a:t>
            </a:r>
            <a:br>
              <a:rPr lang="en-US" dirty="0"/>
            </a:br>
            <a:r>
              <a:rPr lang="en-US" dirty="0"/>
              <a:t>Engineering</a:t>
            </a: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title" idx="13"/>
          </p:nvPr>
        </p:nvSpPr>
        <p:spPr>
          <a:xfrm>
            <a:off x="742023" y="2933555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5" name="Google Shape;345;p40"/>
          <p:cNvSpPr txBox="1">
            <a:spLocks noGrp="1"/>
          </p:cNvSpPr>
          <p:nvPr>
            <p:ph type="title" idx="15"/>
          </p:nvPr>
        </p:nvSpPr>
        <p:spPr>
          <a:xfrm>
            <a:off x="2520600" y="3653216"/>
            <a:ext cx="23364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RFM</a:t>
            </a:r>
            <a:endParaRPr dirty="0"/>
          </a:p>
        </p:txBody>
      </p:sp>
      <p:sp>
        <p:nvSpPr>
          <p:cNvPr id="346" name="Google Shape;346;p40"/>
          <p:cNvSpPr txBox="1">
            <a:spLocks noGrp="1"/>
          </p:cNvSpPr>
          <p:nvPr>
            <p:ph type="title" idx="16"/>
          </p:nvPr>
        </p:nvSpPr>
        <p:spPr>
          <a:xfrm>
            <a:off x="3051150" y="2932908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48" name="Google Shape;348;p40"/>
          <p:cNvSpPr txBox="1">
            <a:spLocks noGrp="1"/>
          </p:cNvSpPr>
          <p:nvPr>
            <p:ph type="title" idx="18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349" name="Google Shape;349;p40"/>
          <p:cNvCxnSpPr/>
          <p:nvPr/>
        </p:nvCxnSpPr>
        <p:spPr>
          <a:xfrm>
            <a:off x="1206326" y="1709677"/>
            <a:ext cx="49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40"/>
          <p:cNvCxnSpPr/>
          <p:nvPr/>
        </p:nvCxnSpPr>
        <p:spPr>
          <a:xfrm>
            <a:off x="3443250" y="1713144"/>
            <a:ext cx="49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40"/>
          <p:cNvCxnSpPr/>
          <p:nvPr/>
        </p:nvCxnSpPr>
        <p:spPr>
          <a:xfrm>
            <a:off x="5620653" y="1708924"/>
            <a:ext cx="49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40"/>
          <p:cNvCxnSpPr/>
          <p:nvPr/>
        </p:nvCxnSpPr>
        <p:spPr>
          <a:xfrm>
            <a:off x="1134123" y="3523765"/>
            <a:ext cx="49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40"/>
          <p:cNvCxnSpPr/>
          <p:nvPr/>
        </p:nvCxnSpPr>
        <p:spPr>
          <a:xfrm>
            <a:off x="3443250" y="3523118"/>
            <a:ext cx="49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45;p40">
            <a:extLst>
              <a:ext uri="{FF2B5EF4-FFF2-40B4-BE49-F238E27FC236}">
                <a16:creationId xmlns:a16="http://schemas.microsoft.com/office/drawing/2014/main" id="{14383AF8-A4F6-4B21-8E73-B72050C0D735}"/>
              </a:ext>
            </a:extLst>
          </p:cNvPr>
          <p:cNvSpPr txBox="1">
            <a:spLocks/>
          </p:cNvSpPr>
          <p:nvPr/>
        </p:nvSpPr>
        <p:spPr>
          <a:xfrm>
            <a:off x="6381456" y="3628163"/>
            <a:ext cx="2336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nor Sans"/>
              <a:buNone/>
              <a:defRPr sz="18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Evaluation</a:t>
            </a:r>
          </a:p>
        </p:txBody>
      </p:sp>
      <p:sp>
        <p:nvSpPr>
          <p:cNvPr id="34" name="Google Shape;346;p40">
            <a:extLst>
              <a:ext uri="{FF2B5EF4-FFF2-40B4-BE49-F238E27FC236}">
                <a16:creationId xmlns:a16="http://schemas.microsoft.com/office/drawing/2014/main" id="{77DF178C-CBB8-494E-85BD-6B133A408D12}"/>
              </a:ext>
            </a:extLst>
          </p:cNvPr>
          <p:cNvSpPr txBox="1">
            <a:spLocks/>
          </p:cNvSpPr>
          <p:nvPr/>
        </p:nvSpPr>
        <p:spPr>
          <a:xfrm>
            <a:off x="6887853" y="2927306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enor Sans"/>
              <a:buNone/>
              <a:defRPr sz="2200" b="1" i="0" u="none" strike="noStrike" cap="none">
                <a:solidFill>
                  <a:schemeClr val="accen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08</a:t>
            </a:r>
          </a:p>
        </p:txBody>
      </p:sp>
      <p:cxnSp>
        <p:nvCxnSpPr>
          <p:cNvPr id="35" name="Google Shape;353;p40">
            <a:extLst>
              <a:ext uri="{FF2B5EF4-FFF2-40B4-BE49-F238E27FC236}">
                <a16:creationId xmlns:a16="http://schemas.microsoft.com/office/drawing/2014/main" id="{939E708E-2727-4580-AE48-215F58A9C952}"/>
              </a:ext>
            </a:extLst>
          </p:cNvPr>
          <p:cNvCxnSpPr/>
          <p:nvPr/>
        </p:nvCxnSpPr>
        <p:spPr>
          <a:xfrm>
            <a:off x="7304106" y="3520134"/>
            <a:ext cx="49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345;p40">
            <a:extLst>
              <a:ext uri="{FF2B5EF4-FFF2-40B4-BE49-F238E27FC236}">
                <a16:creationId xmlns:a16="http://schemas.microsoft.com/office/drawing/2014/main" id="{6EA3D223-A28B-4825-AD3F-43FE295549C0}"/>
              </a:ext>
            </a:extLst>
          </p:cNvPr>
          <p:cNvSpPr txBox="1">
            <a:spLocks/>
          </p:cNvSpPr>
          <p:nvPr/>
        </p:nvSpPr>
        <p:spPr>
          <a:xfrm>
            <a:off x="6357303" y="1872091"/>
            <a:ext cx="2336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nor Sans"/>
              <a:buNone/>
              <a:defRPr sz="18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Data </a:t>
            </a:r>
          </a:p>
          <a:p>
            <a:r>
              <a:rPr lang="en-US" dirty="0"/>
              <a:t>Visualization</a:t>
            </a:r>
          </a:p>
        </p:txBody>
      </p:sp>
      <p:sp>
        <p:nvSpPr>
          <p:cNvPr id="22" name="Google Shape;346;p40">
            <a:extLst>
              <a:ext uri="{FF2B5EF4-FFF2-40B4-BE49-F238E27FC236}">
                <a16:creationId xmlns:a16="http://schemas.microsoft.com/office/drawing/2014/main" id="{1FFCFF43-218F-4C01-B04F-9D07474CDF17}"/>
              </a:ext>
            </a:extLst>
          </p:cNvPr>
          <p:cNvSpPr txBox="1">
            <a:spLocks/>
          </p:cNvSpPr>
          <p:nvPr/>
        </p:nvSpPr>
        <p:spPr>
          <a:xfrm>
            <a:off x="6887853" y="1151783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enor Sans"/>
              <a:buNone/>
              <a:defRPr sz="2200" b="1" i="0" u="none" strike="noStrike" cap="none">
                <a:solidFill>
                  <a:schemeClr val="accen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23" name="Google Shape;353;p40">
            <a:extLst>
              <a:ext uri="{FF2B5EF4-FFF2-40B4-BE49-F238E27FC236}">
                <a16:creationId xmlns:a16="http://schemas.microsoft.com/office/drawing/2014/main" id="{8DFE82A2-5F3A-4CDD-860C-05C047AF84F2}"/>
              </a:ext>
            </a:extLst>
          </p:cNvPr>
          <p:cNvCxnSpPr/>
          <p:nvPr/>
        </p:nvCxnSpPr>
        <p:spPr>
          <a:xfrm>
            <a:off x="7279953" y="1741993"/>
            <a:ext cx="49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345;p40">
            <a:extLst>
              <a:ext uri="{FF2B5EF4-FFF2-40B4-BE49-F238E27FC236}">
                <a16:creationId xmlns:a16="http://schemas.microsoft.com/office/drawing/2014/main" id="{502DCC92-97D3-404B-946A-E723664A9FB6}"/>
              </a:ext>
            </a:extLst>
          </p:cNvPr>
          <p:cNvSpPr txBox="1">
            <a:spLocks/>
          </p:cNvSpPr>
          <p:nvPr/>
        </p:nvSpPr>
        <p:spPr>
          <a:xfrm>
            <a:off x="4648283" y="3647614"/>
            <a:ext cx="2336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nor Sans"/>
              <a:buNone/>
              <a:defRPr sz="18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Modeling</a:t>
            </a:r>
          </a:p>
        </p:txBody>
      </p:sp>
      <p:sp>
        <p:nvSpPr>
          <p:cNvPr id="28" name="Google Shape;346;p40">
            <a:extLst>
              <a:ext uri="{FF2B5EF4-FFF2-40B4-BE49-F238E27FC236}">
                <a16:creationId xmlns:a16="http://schemas.microsoft.com/office/drawing/2014/main" id="{0636792A-58FE-4DAF-8869-0FE2A804BB2A}"/>
              </a:ext>
            </a:extLst>
          </p:cNvPr>
          <p:cNvSpPr txBox="1">
            <a:spLocks/>
          </p:cNvSpPr>
          <p:nvPr/>
        </p:nvSpPr>
        <p:spPr>
          <a:xfrm>
            <a:off x="5178833" y="2927306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enor Sans"/>
              <a:buNone/>
              <a:defRPr sz="2200" b="1" i="0" u="none" strike="noStrike" cap="none">
                <a:solidFill>
                  <a:schemeClr val="accen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07</a:t>
            </a:r>
          </a:p>
        </p:txBody>
      </p:sp>
      <p:cxnSp>
        <p:nvCxnSpPr>
          <p:cNvPr id="29" name="Google Shape;353;p40">
            <a:extLst>
              <a:ext uri="{FF2B5EF4-FFF2-40B4-BE49-F238E27FC236}">
                <a16:creationId xmlns:a16="http://schemas.microsoft.com/office/drawing/2014/main" id="{5CA5FB02-023E-4505-9555-7877AB0CF9E1}"/>
              </a:ext>
            </a:extLst>
          </p:cNvPr>
          <p:cNvCxnSpPr/>
          <p:nvPr/>
        </p:nvCxnSpPr>
        <p:spPr>
          <a:xfrm>
            <a:off x="5570933" y="3517516"/>
            <a:ext cx="49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Problem Formulation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04DE1-09FB-4E59-AC6F-7E8B4DE3A91E}"/>
              </a:ext>
            </a:extLst>
          </p:cNvPr>
          <p:cNvSpPr txBox="1"/>
          <p:nvPr/>
        </p:nvSpPr>
        <p:spPr>
          <a:xfrm>
            <a:off x="526273" y="1677496"/>
            <a:ext cx="5196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the diverse customer base better and create targeted marketing strategies to address the specific needs of each segment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92973-9ECB-457B-8F99-E8B67B656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968" y="1617468"/>
            <a:ext cx="3526032" cy="35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Understanding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0AD70-ECF9-4CFD-A350-6039E498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77" y="3203928"/>
            <a:ext cx="1957918" cy="1957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A402D7-2A96-475A-9359-E6014AF9184C}"/>
              </a:ext>
            </a:extLst>
          </p:cNvPr>
          <p:cNvSpPr txBox="1"/>
          <p:nvPr/>
        </p:nvSpPr>
        <p:spPr>
          <a:xfrm>
            <a:off x="361813" y="1388046"/>
            <a:ext cx="29010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InvoiceNo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Invoicedate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93513-1CBC-4BE1-BB2D-AECD54C1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951" y="1622650"/>
            <a:ext cx="7095744" cy="13973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Preprocessing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D6335-80ED-4CF1-966C-1E0F70482E12}"/>
              </a:ext>
            </a:extLst>
          </p:cNvPr>
          <p:cNvSpPr txBox="1"/>
          <p:nvPr/>
        </p:nvSpPr>
        <p:spPr>
          <a:xfrm>
            <a:off x="1204581" y="1346426"/>
            <a:ext cx="240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72757-7BE8-486B-B62E-02766E51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372" y="2873961"/>
            <a:ext cx="2629906" cy="2629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075E0D-3D1A-4F1E-9FA4-B922F9916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309" y="4188914"/>
            <a:ext cx="2991267" cy="523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387849-21F6-44FA-9C83-5117DE9F0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947" y="1017700"/>
            <a:ext cx="2589992" cy="298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BEEAE-4BBF-4F64-922F-D902444428D5}"/>
              </a:ext>
            </a:extLst>
          </p:cNvPr>
          <p:cNvSpPr txBox="1"/>
          <p:nvPr/>
        </p:nvSpPr>
        <p:spPr>
          <a:xfrm>
            <a:off x="1204581" y="1730122"/>
            <a:ext cx="144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Duplicates</a:t>
            </a:r>
          </a:p>
        </p:txBody>
      </p:sp>
    </p:spTree>
    <p:extLst>
      <p:ext uri="{BB962C8B-B14F-4D97-AF65-F5344CB8AC3E}">
        <p14:creationId xmlns:p14="http://schemas.microsoft.com/office/powerpoint/2010/main" val="62037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Preprocessing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D6335-80ED-4CF1-966C-1E0F70482E12}"/>
              </a:ext>
            </a:extLst>
          </p:cNvPr>
          <p:cNvSpPr txBox="1"/>
          <p:nvPr/>
        </p:nvSpPr>
        <p:spPr>
          <a:xfrm>
            <a:off x="720000" y="1164736"/>
            <a:ext cx="326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Quantity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F5EEB-748C-4B5B-A5AC-61DD9E5C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871" y="1164736"/>
            <a:ext cx="2168814" cy="1975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F486B-D5B9-4BC1-97EB-ACF800EA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215" y="2860804"/>
            <a:ext cx="2629906" cy="2629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17CA9-49E5-4326-B05E-1D9DBB051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517" y="3235814"/>
            <a:ext cx="5279522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7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Preprocessing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C67B4-7243-4B4B-BD38-D9A720BFFF67}"/>
              </a:ext>
            </a:extLst>
          </p:cNvPr>
          <p:cNvSpPr txBox="1"/>
          <p:nvPr/>
        </p:nvSpPr>
        <p:spPr>
          <a:xfrm>
            <a:off x="720000" y="1020589"/>
            <a:ext cx="221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Counterpart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F03E5A-ADD4-404E-9F5B-1BA8E961C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84" y="1174477"/>
            <a:ext cx="5514906" cy="96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E87DA-FAEC-4E55-9837-7F3CE3FD967A}"/>
              </a:ext>
            </a:extLst>
          </p:cNvPr>
          <p:cNvSpPr txBox="1"/>
          <p:nvPr/>
        </p:nvSpPr>
        <p:spPr>
          <a:xfrm>
            <a:off x="720000" y="2148259"/>
            <a:ext cx="124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5FCBB-B1B9-4C09-95F4-609011F23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864" y="2302147"/>
            <a:ext cx="5692146" cy="1762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8F381A-C18C-48F4-9F36-A97A5FC25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549" y="2893477"/>
            <a:ext cx="2629906" cy="26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Preprocessing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DD1F0E-D239-44B0-8144-0D5EF96F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510533"/>
            <a:ext cx="5606325" cy="9048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C901558-AB8F-4598-84FC-F8DDBE15DA6F}"/>
              </a:ext>
            </a:extLst>
          </p:cNvPr>
          <p:cNvSpPr txBox="1"/>
          <p:nvPr/>
        </p:nvSpPr>
        <p:spPr>
          <a:xfrm>
            <a:off x="720000" y="2571750"/>
            <a:ext cx="2039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 Canceled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8B2471-70AF-4CC5-B80B-10BCA32D4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372" y="2873961"/>
            <a:ext cx="2629906" cy="26299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7B8CF7D-E25B-4238-B329-07D0CB395F89}"/>
              </a:ext>
            </a:extLst>
          </p:cNvPr>
          <p:cNvSpPr txBox="1"/>
          <p:nvPr/>
        </p:nvSpPr>
        <p:spPr>
          <a:xfrm>
            <a:off x="720000" y="1110228"/>
            <a:ext cx="3337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Cancel just a part of the transaction </a:t>
            </a:r>
            <a:endParaRPr lang="en-US" dirty="0"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AED5D69-AF17-4E21-B7FC-0F515F9BA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873961"/>
            <a:ext cx="5606325" cy="6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5338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Clinical Case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434343"/>
      </a:accent1>
      <a:accent2>
        <a:srgbClr val="666666"/>
      </a:accent2>
      <a:accent3>
        <a:srgbClr val="999999"/>
      </a:accent3>
      <a:accent4>
        <a:srgbClr val="CCCCCC"/>
      </a:accent4>
      <a:accent5>
        <a:srgbClr val="FAFAFA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3482</TotalTime>
  <Words>203</Words>
  <Application>Microsoft Office PowerPoint</Application>
  <PresentationFormat>On-screen Show (16:9)</PresentationFormat>
  <Paragraphs>74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Open Sans</vt:lpstr>
      <vt:lpstr>Merriweather</vt:lpstr>
      <vt:lpstr>Arial</vt:lpstr>
      <vt:lpstr>Bebas Neue</vt:lpstr>
      <vt:lpstr>Tenor Sans</vt:lpstr>
      <vt:lpstr>Minimalist Grayscale Clinical Case by Slidesgo</vt:lpstr>
      <vt:lpstr>Customer Segmentation</vt:lpstr>
      <vt:lpstr>Members</vt:lpstr>
      <vt:lpstr>Problem Formulation</vt:lpstr>
      <vt:lpstr>Problem Formulation</vt:lpstr>
      <vt:lpstr>Data Understanding</vt:lpstr>
      <vt:lpstr>Data Preprocessing</vt:lpstr>
      <vt:lpstr>Data Preprocessing</vt:lpstr>
      <vt:lpstr>Data Preprocessing</vt:lpstr>
      <vt:lpstr>Data Preprocessing</vt:lpstr>
      <vt:lpstr>Data Visualization</vt:lpstr>
      <vt:lpstr>Feature Engineering</vt:lpstr>
      <vt:lpstr>RFM</vt:lpstr>
      <vt:lpstr>RFM</vt:lpstr>
      <vt:lpstr>Modeling</vt:lpstr>
      <vt:lpstr>K Means</vt:lpstr>
      <vt:lpstr>K Means</vt:lpstr>
      <vt:lpstr>DBSCAN</vt:lpstr>
      <vt:lpstr>DBSCAN</vt:lpstr>
      <vt:lpstr>Spectral Clustering</vt:lpstr>
      <vt:lpstr>Gaussian Mixture Model</vt:lpstr>
      <vt:lpstr>Evaluation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</dc:title>
  <cp:lastModifiedBy>Esmael Ezz</cp:lastModifiedBy>
  <cp:revision>43</cp:revision>
  <dcterms:modified xsi:type="dcterms:W3CDTF">2023-07-20T03:40:34Z</dcterms:modified>
</cp:coreProperties>
</file>